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47ACE8-B715-4768-8290-58E32A71E1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B650665-7F38-46D3-BF5C-C9EFEB6EF4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4EBB958-1D08-4A44-B03B-F7411E349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FE350-01B0-420C-8159-43A934E3C592}" type="datetimeFigureOut">
              <a:rPr lang="pt-BR" smtClean="0"/>
              <a:t>29/03/2020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34CCF4F-6257-48A9-9F82-7E05C737E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9E1537C-4CB7-4062-A34A-B66CA6E3F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8204C-7B7B-43E1-82C0-5AD03BDC37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0997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DBB98C-FC60-4DAD-AF2B-6A066683CF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8D1662D-6DF7-405E-A433-E7A82D846E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8CBBF4A-E799-44D4-A4A2-A2F64A0EB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FE350-01B0-420C-8159-43A934E3C592}" type="datetimeFigureOut">
              <a:rPr lang="pt-BR" smtClean="0"/>
              <a:t>29/03/2020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8E9649E-62BD-4DD9-8693-624E32BE5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A99A471-89F4-4A34-B8BC-DE4F99446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8204C-7B7B-43E1-82C0-5AD03BDC37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7500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0C9E4B3-8A37-4218-83EB-09368D01C7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57D3F33-9368-4748-9BB8-8B00115034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F030750-9299-4A28-B6F8-D79294E39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FE350-01B0-420C-8159-43A934E3C592}" type="datetimeFigureOut">
              <a:rPr lang="pt-BR" smtClean="0"/>
              <a:t>29/03/2020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1FFCA44-2FA7-403C-A1C5-3EC96A82B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60EEE35-F380-485C-8256-7C0FA9A8B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8204C-7B7B-43E1-82C0-5AD03BDC37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8897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A5B4D0-7A77-4373-95EC-0FDE59CBE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9406541-8C0E-446C-8EE8-F79FF2C10D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0F36620-13B6-49E0-9B50-599DEA020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FE350-01B0-420C-8159-43A934E3C592}" type="datetimeFigureOut">
              <a:rPr lang="pt-BR" smtClean="0"/>
              <a:t>29/03/2020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20F34B0-D8A9-44E7-B30D-809C219C0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A79F32E-C260-454A-A01D-085018F8D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8204C-7B7B-43E1-82C0-5AD03BDC37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6907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C6E9D1-3A02-49FD-B779-E421C1AB7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7B7C38E-48B0-4A79-B2F8-A59C480AE2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E70315F-BE24-465E-94D1-D7162A5A12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FE350-01B0-420C-8159-43A934E3C592}" type="datetimeFigureOut">
              <a:rPr lang="pt-BR" smtClean="0"/>
              <a:t>29/03/2020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8A0AC2B-B796-437B-AF84-BCA17D029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DE40718-0169-4564-AD36-D17AA9892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8204C-7B7B-43E1-82C0-5AD03BDC37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986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F4D6BB-038B-465D-974C-54AD297F4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767E125-FFB3-4D3B-AB40-1DD5A568A3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0F9EEC7-A408-40DE-AD32-634354FAA2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F9A6EED-B942-40E3-B87B-84F4EB0F5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FE350-01B0-420C-8159-43A934E3C592}" type="datetimeFigureOut">
              <a:rPr lang="pt-BR" smtClean="0"/>
              <a:t>29/03/2020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885C079-B7EC-4978-A841-7EE5B1FF24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F421462-3059-4069-BF78-800A51F22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8204C-7B7B-43E1-82C0-5AD03BDC37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4226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BF478F-DDA1-416C-AA09-0E2DC7FBE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40B1685-D1FE-449B-8BF5-56957ACB36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550D965-C972-4921-A667-4220492B34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38DBE17C-3B5A-429B-AE21-5A1F0CDDCB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0F5707B6-1BB7-47A1-BA1E-0F1FD85AFF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0404961-6375-4DE3-85EC-2C1D85D34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FE350-01B0-420C-8159-43A934E3C592}" type="datetimeFigureOut">
              <a:rPr lang="pt-BR" smtClean="0"/>
              <a:t>29/03/2020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7989EEE-63FD-4054-98F6-2D44F1598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1BA7AB19-FB67-4253-84C4-512EF35F4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8204C-7B7B-43E1-82C0-5AD03BDC37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360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E03EAA-EB78-4D9C-B330-D541A3DD77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6ED3A4F1-A7FC-4774-8CEA-36D315F42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FE350-01B0-420C-8159-43A934E3C592}" type="datetimeFigureOut">
              <a:rPr lang="pt-BR" smtClean="0"/>
              <a:t>29/03/2020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A70ED3B-E8AE-46B5-8B9B-18BFE6117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A616E5A-2BC1-4C50-A486-69854416D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8204C-7B7B-43E1-82C0-5AD03BDC37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1108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B75C269C-EDDC-4D88-B302-C8A611B82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FE350-01B0-420C-8159-43A934E3C592}" type="datetimeFigureOut">
              <a:rPr lang="pt-BR" smtClean="0"/>
              <a:t>29/03/2020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2C7D4049-0FD3-42DA-A161-1E4815BE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630CC4E-E899-46B8-80CE-9480F6E04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8204C-7B7B-43E1-82C0-5AD03BDC37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5560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1B57C7-8C21-4EEE-8A0F-2CD362C6B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8EB3F86-50C2-4714-9C06-F65A48F4F4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2857789-5D1D-40F8-A2B0-3A4143BB0E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A9D82AC-BA34-4E23-A797-ACB297AAB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FE350-01B0-420C-8159-43A934E3C592}" type="datetimeFigureOut">
              <a:rPr lang="pt-BR" smtClean="0"/>
              <a:t>29/03/2020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5808272-C2B4-4BB3-93DB-E059C1E26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3E3F94C-D6B0-4E57-90B8-DDC86BE8C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8204C-7B7B-43E1-82C0-5AD03BDC37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2154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87BAD1-D42D-4155-98D1-3C775A8821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2E716D4F-A1E2-4F33-A3EA-8BCE1F0C8E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356BE71-9C77-4E17-BE5C-B1BCD29ED1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EB4AE84-E079-4DD7-99BA-05D0EFDBF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FE350-01B0-420C-8159-43A934E3C592}" type="datetimeFigureOut">
              <a:rPr lang="pt-BR" smtClean="0"/>
              <a:t>29/03/2020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119C0CE-D91C-4F92-8B52-F852C378C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AA67FF4-081C-4FF7-BCFB-F6999EE89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8204C-7B7B-43E1-82C0-5AD03BDC37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76019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D0FCFF7E-AC15-4F57-AD58-4B881B3AA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4205466-5B42-415A-90B4-290F9DDE3F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450D873-F7EE-4F02-8EA0-6555648CB3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AFE350-01B0-420C-8159-43A934E3C592}" type="datetimeFigureOut">
              <a:rPr lang="pt-BR" smtClean="0"/>
              <a:t>29/03/2020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98E9D0D-67D2-4D1E-ACC9-10BA9D1B2C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BC72DA3-7426-49C9-884E-7FA338B749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18204C-7B7B-43E1-82C0-5AD03BDC37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3936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logodorium.com.br/ciclo-sexual-feminino-o-que-e-fases-e-periodos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ducacao.uol.com.br/disciplinas/biologia/menstruacao-entenda-essa-fase-do-ciclo-reprodutivo-feminino.htm" TargetMode="External"/><Relationship Id="rId4" Type="http://schemas.openxmlformats.org/officeDocument/2006/relationships/hyperlink" Target="https://www.msdmanuals.com/pt-pt/casa/problemas-de-sa%C3%BAde-feminina/biologia-do-sistema-reprodutor-feminino/ciclo-menstrual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ndocrino.org.br/hormonios-parceiros-fieis-das-mulheres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infoescola.com/hormonios/progesterona/" TargetMode="External"/><Relationship Id="rId4" Type="http://schemas.openxmlformats.org/officeDocument/2006/relationships/hyperlink" Target="https://areademulher.r7.com/saude/estrogenio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84B5F177-64D6-4016-B112-1B53340684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5368" y="2043663"/>
            <a:ext cx="6105194" cy="2031055"/>
          </a:xfrm>
        </p:spPr>
        <p:txBody>
          <a:bodyPr>
            <a:normAutofit/>
          </a:bodyPr>
          <a:lstStyle/>
          <a:p>
            <a:r>
              <a:rPr lang="pt-BR">
                <a:solidFill>
                  <a:srgbClr val="FFFFFF"/>
                </a:solidFill>
                <a:latin typeface="FZShuTi" panose="02010601030101010101" pitchFamily="2" charset="-122"/>
                <a:ea typeface="FZShuTi" panose="02010601030101010101" pitchFamily="2" charset="-122"/>
              </a:rPr>
              <a:t>CICLO SEXUAL FEMININO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DCA7C93-68A3-4DF4-AC98-48C79A27A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5368" y="4074718"/>
            <a:ext cx="6105194" cy="682079"/>
          </a:xfrm>
        </p:spPr>
        <p:txBody>
          <a:bodyPr>
            <a:normAutofit/>
          </a:bodyPr>
          <a:lstStyle/>
          <a:p>
            <a:r>
              <a:rPr lang="pt-BR" sz="1500">
                <a:solidFill>
                  <a:srgbClr val="FFFFFF"/>
                </a:solidFill>
                <a:latin typeface="Baskerville Old Face" panose="02020602080505020303" pitchFamily="18" charset="0"/>
              </a:rPr>
              <a:t>SIMONE B. BOLOGNINI</a:t>
            </a:r>
          </a:p>
          <a:p>
            <a:r>
              <a:rPr lang="pt-BR" sz="1500">
                <a:solidFill>
                  <a:srgbClr val="FFFFFF"/>
                </a:solidFill>
                <a:latin typeface="Baskerville Old Face" panose="02020602080505020303" pitchFamily="18" charset="0"/>
              </a:rPr>
              <a:t>ESCOLA CURUMIM</a:t>
            </a:r>
          </a:p>
        </p:txBody>
      </p:sp>
    </p:spTree>
    <p:extLst>
      <p:ext uri="{BB962C8B-B14F-4D97-AF65-F5344CB8AC3E}">
        <p14:creationId xmlns:p14="http://schemas.microsoft.com/office/powerpoint/2010/main" val="38655649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1AFD60F6-9FBB-4ED2-B224-6940C647B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pt-BR" sz="4000" dirty="0">
                <a:solidFill>
                  <a:srgbClr val="FFFFFF"/>
                </a:solidFill>
              </a:rPr>
              <a:t>OBSERVAÇÕES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D9ABE4B-7A73-4591-A043-E49745EC66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8806" y="2753935"/>
            <a:ext cx="10255348" cy="3421781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pt-BR" sz="2400" dirty="0">
                <a:solidFill>
                  <a:srgbClr val="000000"/>
                </a:solidFill>
              </a:rPr>
              <a:t>Durante a Ovulação, a mulher produz um líquido viscoso chamado de muco cervical. Esse muco permite que os espermatozóides consigam passar pelo colo do útero. Fora desse período, o colo do útero fica “fechado”, não permitindo a entrada dos espermatozóides, portanto, a mulher não tem possibilidade de engravidar.</a:t>
            </a:r>
          </a:p>
          <a:p>
            <a:pPr marL="457200" indent="-457200">
              <a:buFont typeface="+mj-lt"/>
              <a:buAutoNum type="arabicPeriod"/>
            </a:pPr>
            <a:r>
              <a:rPr lang="pt-BR" sz="2400" dirty="0">
                <a:solidFill>
                  <a:srgbClr val="000000"/>
                </a:solidFill>
              </a:rPr>
              <a:t>O corpo lúteo ou amarelo tem duração de 14 dias, ou seja, a Ovulação acontece 14 dias antes da próxima menstruação. E a produção de progesterona acontece então durante esses 14 dias. A duração da produção do estrogênio pode variar entre um ciclo sexual e outro.</a:t>
            </a:r>
          </a:p>
        </p:txBody>
      </p:sp>
    </p:spTree>
    <p:extLst>
      <p:ext uri="{BB962C8B-B14F-4D97-AF65-F5344CB8AC3E}">
        <p14:creationId xmlns:p14="http://schemas.microsoft.com/office/powerpoint/2010/main" val="39426886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1FA99F4C-CD44-48D1-A70A-FF42CD9D8A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pt-BR" sz="4000" dirty="0">
                <a:solidFill>
                  <a:srgbClr val="FFFFFF"/>
                </a:solidFill>
              </a:rPr>
              <a:t>OBSERVAÇÕES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8C748A8-F34F-49DF-A033-AF569E6EA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92970"/>
            <a:ext cx="9833548" cy="2693976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3"/>
            </a:pPr>
            <a:r>
              <a:rPr lang="pt-BR" sz="2000" dirty="0">
                <a:solidFill>
                  <a:srgbClr val="000000"/>
                </a:solidFill>
              </a:rPr>
              <a:t>A taxa de hormônio varia durante o ciclo sexual feminino, diferente do que acontece no homem, onde a produção de hormônio é constante.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pt-BR" sz="2000" dirty="0">
                <a:solidFill>
                  <a:srgbClr val="000000"/>
                </a:solidFill>
              </a:rPr>
              <a:t>A Hipófise, uma glândula situada próxima ao cérebro, controla várias funções do corpo, incluindo os hormônios e as emoções. Ela procura funcionar em equilíbrio, ou seja, quando alguma coisa acontece em uma das funções que ela controla, descontrola todo o resto. No ciclo sexual feminino, principalmente no final do ciclo, ocorre uma grande variação de hormônios, desequilibrando principalmente a parte emocional. Por isso que a mulher tem T.P.M. = Tensão </a:t>
            </a:r>
            <a:r>
              <a:rPr lang="pt-BR" sz="2000" dirty="0" err="1">
                <a:solidFill>
                  <a:srgbClr val="000000"/>
                </a:solidFill>
              </a:rPr>
              <a:t>Pré</a:t>
            </a:r>
            <a:r>
              <a:rPr lang="pt-BR" sz="2000" dirty="0">
                <a:solidFill>
                  <a:srgbClr val="000000"/>
                </a:solidFill>
              </a:rPr>
              <a:t> Menstrual</a:t>
            </a:r>
          </a:p>
        </p:txBody>
      </p:sp>
    </p:spTree>
    <p:extLst>
      <p:ext uri="{BB962C8B-B14F-4D97-AF65-F5344CB8AC3E}">
        <p14:creationId xmlns:p14="http://schemas.microsoft.com/office/powerpoint/2010/main" val="39264455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872BDBDC-ADCA-4BDF-BA01-475BF367A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pt-BR" sz="4000" dirty="0">
                <a:solidFill>
                  <a:srgbClr val="FFFFFF"/>
                </a:solidFill>
              </a:rPr>
              <a:t>SUGESTÕES DE LEITURA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32213CF-8C3F-4DC9-ADDC-741216A0A2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92970"/>
            <a:ext cx="9833548" cy="2693976"/>
          </a:xfrm>
        </p:spPr>
        <p:txBody>
          <a:bodyPr>
            <a:normAutofit/>
          </a:bodyPr>
          <a:lstStyle/>
          <a:p>
            <a:r>
              <a:rPr lang="pt-BR" sz="2000" dirty="0">
                <a:solidFill>
                  <a:srgbClr val="000000"/>
                </a:solidFill>
              </a:rPr>
              <a:t>Mais alguns links para complementar seus estudos. Vale a pena a leitura!</a:t>
            </a:r>
          </a:p>
          <a:p>
            <a:pPr marL="457200" indent="-457200">
              <a:buFont typeface="+mj-lt"/>
              <a:buAutoNum type="arabicPeriod"/>
            </a:pPr>
            <a:r>
              <a:rPr lang="pt-BR" sz="2000" dirty="0">
                <a:hlinkClick r:id="rId3"/>
              </a:rPr>
              <a:t>https://www.blogodorium.com.br/ciclo-sexual-feminino-o-que-e-fases-e-periodos/</a:t>
            </a:r>
            <a:endParaRPr lang="pt-BR" sz="2000" dirty="0"/>
          </a:p>
          <a:p>
            <a:pPr marL="457200" indent="-457200">
              <a:buFont typeface="+mj-lt"/>
              <a:buAutoNum type="arabicPeriod"/>
            </a:pPr>
            <a:r>
              <a:rPr lang="pt-BR" sz="2000" dirty="0">
                <a:hlinkClick r:id="rId4"/>
              </a:rPr>
              <a:t>https://www.msdmanuals.com/pt-pt/casa/problemas-de-sa%C3%BAde-feminina/biologia-do-sistema-reprodutor-feminino/ciclo-menstrual</a:t>
            </a:r>
            <a:endParaRPr lang="pt-BR" sz="2000" dirty="0"/>
          </a:p>
          <a:p>
            <a:pPr marL="457200" indent="-457200">
              <a:buFont typeface="+mj-lt"/>
              <a:buAutoNum type="arabicPeriod"/>
            </a:pPr>
            <a:r>
              <a:rPr lang="pt-BR" sz="2000" dirty="0">
                <a:hlinkClick r:id="rId5"/>
              </a:rPr>
              <a:t>https://educacao.uol.com.br/disciplinas/biologia/menstruacao-entenda-essa-fase-do-ciclo-reprodutivo-feminino.htm</a:t>
            </a:r>
            <a:endParaRPr lang="pt-BR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4897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9523BCAE-AB32-4ECF-A579-0FDCEC126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pt-BR" sz="4000" dirty="0">
                <a:solidFill>
                  <a:srgbClr val="FFFFFF"/>
                </a:solidFill>
              </a:rPr>
              <a:t>O QUE É?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015EE4C-BDC9-44F2-947C-A90BFAC9B9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2753936"/>
            <a:ext cx="9833548" cy="3277384"/>
          </a:xfrm>
        </p:spPr>
        <p:txBody>
          <a:bodyPr>
            <a:normAutofit/>
          </a:bodyPr>
          <a:lstStyle/>
          <a:p>
            <a:r>
              <a:rPr lang="pt-BR" sz="2400" dirty="0">
                <a:solidFill>
                  <a:srgbClr val="000000"/>
                </a:solidFill>
              </a:rPr>
              <a:t>Ele compreende o período em que ocorrem o amadurecimento do óvulo e sua saída do ovário e a preparação do útero para receber o óvulo fecundado, sempre pela ação de dois hormônios: </a:t>
            </a:r>
            <a:r>
              <a:rPr lang="pt-BR" sz="2400" b="1" dirty="0">
                <a:solidFill>
                  <a:srgbClr val="000000"/>
                </a:solidFill>
              </a:rPr>
              <a:t>estrogênio (ou estrógeno) e progesterona.</a:t>
            </a:r>
          </a:p>
          <a:p>
            <a:r>
              <a:rPr lang="pt-BR" sz="2400" dirty="0">
                <a:solidFill>
                  <a:srgbClr val="000000"/>
                </a:solidFill>
              </a:rPr>
              <a:t>Se considera o ciclo sexual com início no primeiro dia que ocorre a menstruação até o primeiro dia da próxima, ou seja, se a mulher menstruou no dia 01 de janeiro e depois no dia 28 de janeiro, o ciclo sexual é contado entre esse período, independente da quantidade de dias que a mulher fica menstruada.</a:t>
            </a:r>
          </a:p>
        </p:txBody>
      </p:sp>
    </p:spTree>
    <p:extLst>
      <p:ext uri="{BB962C8B-B14F-4D97-AF65-F5344CB8AC3E}">
        <p14:creationId xmlns:p14="http://schemas.microsoft.com/office/powerpoint/2010/main" val="10745176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D854F03A-64CC-464F-92A1-1636CEDBF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pt-BR" sz="4000">
                <a:solidFill>
                  <a:srgbClr val="FFFFFF"/>
                </a:solidFill>
              </a:rPr>
              <a:t>O que acontece?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0C08C9F-AD25-4738-A649-321C4811FC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2616591"/>
            <a:ext cx="9833548" cy="3826412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pt-BR" dirty="0">
                <a:solidFill>
                  <a:srgbClr val="000000"/>
                </a:solidFill>
              </a:rPr>
              <a:t>Quando a mulher menstrua, inicia-se o ciclo sexual. Neste momento, a hipófise através de certos hormônios, estimula o ovário (algumas células do folículo ovariano) a produzir o hormônio Estrogênio. Esse hormônio além de estimular o desenvolvimento das características sexuais secundárias femininas, estimula também o amadurecimento dos óvulos. Quando o óvulo está maduro, ele sai do ovário e a produção do estrogênio é diminuída.</a:t>
            </a:r>
          </a:p>
          <a:p>
            <a:pPr marL="0" indent="0">
              <a:buNone/>
            </a:pPr>
            <a:r>
              <a:rPr lang="pt-BR" dirty="0">
                <a:solidFill>
                  <a:srgbClr val="000000"/>
                </a:solidFill>
              </a:rPr>
              <a:t>	A saída do óvulo do ovário é chamado de OVULAÇÃO.</a:t>
            </a:r>
          </a:p>
        </p:txBody>
      </p:sp>
    </p:spTree>
    <p:extLst>
      <p:ext uri="{BB962C8B-B14F-4D97-AF65-F5344CB8AC3E}">
        <p14:creationId xmlns:p14="http://schemas.microsoft.com/office/powerpoint/2010/main" val="2936908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8E5FA86C-F1DE-4214-9C89-8EFFB96C0B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pt-BR" sz="4000" dirty="0">
                <a:solidFill>
                  <a:srgbClr val="FFFFFF"/>
                </a:solidFill>
              </a:rPr>
              <a:t>O QUE ACONTECE?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FDFDE2D-F249-4F35-9161-6438092F1B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2753936"/>
            <a:ext cx="9833548" cy="3759406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 startAt="2"/>
            </a:pPr>
            <a:r>
              <a:rPr lang="pt-BR" dirty="0">
                <a:solidFill>
                  <a:srgbClr val="000000"/>
                </a:solidFill>
              </a:rPr>
              <a:t>Quando o óvulo sai do ovário, fica uma cicatriz chamada corpo lúteo ou corpo amarelo. Essa cicatriz é a responsável pela produção de outro hormônio: o progesterona. Esse hormônio é responsável em preparar o útero para receber o óvulo fecundado. Quando óvulo não é fecundado, toda a parede interna do útero (chamada Endométrio) que se preparou para receber o óvulo fecundado, se desprende, provocando o rompimento de vasos sanguíneos. Isso é a menstruação.</a:t>
            </a:r>
          </a:p>
          <a:p>
            <a:pPr marL="0" indent="0">
              <a:buNone/>
            </a:pPr>
            <a:r>
              <a:rPr lang="pt-BR" dirty="0">
                <a:solidFill>
                  <a:srgbClr val="000000"/>
                </a:solidFill>
              </a:rPr>
              <a:t>	A cólica, muitas vezes, é resultado de uma inflamação no útero. Um(a) ginecologista pode te ajudar neste processo.</a:t>
            </a:r>
          </a:p>
          <a:p>
            <a:pPr marL="457200" indent="-457200">
              <a:buFont typeface="+mj-lt"/>
              <a:buAutoNum type="arabicPeriod" startAt="2"/>
            </a:pPr>
            <a:endParaRPr lang="pt-B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74745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5C396D5E-753D-44F1-9443-17AE5B60A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pt-BR" sz="4000" dirty="0">
                <a:solidFill>
                  <a:srgbClr val="FFFFFF"/>
                </a:solidFill>
              </a:rPr>
              <a:t>SUGESTÃO DE LEITURA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3D6A59C-02B8-4CC6-8630-3C1BE1C1F1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6437" y="3092969"/>
            <a:ext cx="11197883" cy="30686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>
                <a:solidFill>
                  <a:srgbClr val="000000"/>
                </a:solidFill>
              </a:rPr>
              <a:t>Aqui vai algumas sugestões de leituras que te ajudarão a compreender melhor a ação dos hormônios sexuais no corpo da mulher.</a:t>
            </a:r>
          </a:p>
          <a:p>
            <a:pPr marL="457200" indent="-457200">
              <a:buAutoNum type="arabicPeriod"/>
            </a:pPr>
            <a:r>
              <a:rPr lang="pt-BR" dirty="0">
                <a:hlinkClick r:id="rId3"/>
              </a:rPr>
              <a:t>https://www.endocrino.org.br/hormonios-parceiros-fieis-das-mulheres/</a:t>
            </a:r>
            <a:endParaRPr lang="pt-BR" dirty="0"/>
          </a:p>
          <a:p>
            <a:pPr marL="0" indent="0">
              <a:buNone/>
            </a:pPr>
            <a:r>
              <a:rPr lang="pt-BR" dirty="0">
                <a:solidFill>
                  <a:srgbClr val="000000"/>
                </a:solidFill>
              </a:rPr>
              <a:t>2.     </a:t>
            </a:r>
            <a:r>
              <a:rPr lang="pt-BR" dirty="0">
                <a:hlinkClick r:id="rId4"/>
              </a:rPr>
              <a:t>https://areademulher.r7.com/saude/estrogenio/</a:t>
            </a:r>
            <a:endParaRPr lang="pt-BR" dirty="0"/>
          </a:p>
          <a:p>
            <a:pPr marL="0" indent="0">
              <a:buNone/>
            </a:pPr>
            <a:r>
              <a:rPr lang="pt-BR" dirty="0">
                <a:solidFill>
                  <a:srgbClr val="000000"/>
                </a:solidFill>
              </a:rPr>
              <a:t>3.     </a:t>
            </a:r>
            <a:r>
              <a:rPr lang="pt-BR" dirty="0">
                <a:hlinkClick r:id="rId5"/>
              </a:rPr>
              <a:t>https://www.infoescola.com/hormonios/progesterona/</a:t>
            </a:r>
            <a:endParaRPr lang="pt-B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7021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26" name="Picture 2" descr="Ciclo menstrual">
            <a:extLst>
              <a:ext uri="{FF2B5EF4-FFF2-40B4-BE49-F238E27FC236}">
                <a16:creationId xmlns:a16="http://schemas.microsoft.com/office/drawing/2014/main" id="{275814CF-6EC2-4245-8806-2395018EBA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536" y="154918"/>
            <a:ext cx="11716512" cy="6590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16146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96222A41-A2DE-4E2C-9355-7DC64B751B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pt-BR" sz="4000">
                <a:solidFill>
                  <a:srgbClr val="FFFFFF"/>
                </a:solidFill>
              </a:rPr>
              <a:t>EXPLICANDO A IMAGEM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E6E2717-24E9-42E8-917F-2AAB2DB6A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2616591"/>
            <a:ext cx="9833548" cy="3615397"/>
          </a:xfrm>
        </p:spPr>
        <p:txBody>
          <a:bodyPr>
            <a:normAutofit/>
          </a:bodyPr>
          <a:lstStyle/>
          <a:p>
            <a:r>
              <a:rPr lang="pt-BR" dirty="0">
                <a:solidFill>
                  <a:srgbClr val="000000"/>
                </a:solidFill>
              </a:rPr>
              <a:t>A imagem do slide anterior ilustra dois eventos:</a:t>
            </a:r>
          </a:p>
          <a:p>
            <a:r>
              <a:rPr lang="pt-BR" dirty="0">
                <a:solidFill>
                  <a:srgbClr val="000000"/>
                </a:solidFill>
              </a:rPr>
              <a:t>1. O superior, mostra o amadurecimento do óvulo e a ovulação (que é quando ele sai do ovário e deixa uma cicatriz) e o corpo amarelo ou corpo lúteo, que é a cicatriz deixada pelo óvulo até a sua cicatrização completa, chamada de corpo branco.</a:t>
            </a:r>
          </a:p>
          <a:p>
            <a:r>
              <a:rPr lang="pt-BR" dirty="0">
                <a:solidFill>
                  <a:srgbClr val="000000"/>
                </a:solidFill>
              </a:rPr>
              <a:t>2. O inferior, mostra a preparação do útero (crescimento e vascularização das suas paredes internas) para receber o óvulo fecundado.</a:t>
            </a:r>
          </a:p>
        </p:txBody>
      </p:sp>
    </p:spTree>
    <p:extLst>
      <p:ext uri="{BB962C8B-B14F-4D97-AF65-F5344CB8AC3E}">
        <p14:creationId xmlns:p14="http://schemas.microsoft.com/office/powerpoint/2010/main" val="3522571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1015E3-18F2-441E-890D-81486D8C9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6559" y="1955720"/>
            <a:ext cx="4516902" cy="2946560"/>
          </a:xfr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0800000" scaled="1"/>
            <a:tileRect/>
          </a:gradFill>
        </p:spPr>
        <p:txBody>
          <a:bodyPr>
            <a:normAutofit/>
          </a:bodyPr>
          <a:lstStyle/>
          <a:p>
            <a:r>
              <a:rPr lang="pt-BR" dirty="0">
                <a:solidFill>
                  <a:schemeClr val="bg1"/>
                </a:solidFill>
              </a:rPr>
              <a:t>Esquema interno de um ovário e o amadurecimento do óvulo.</a:t>
            </a:r>
          </a:p>
        </p:txBody>
      </p:sp>
      <p:pic>
        <p:nvPicPr>
          <p:cNvPr id="2050" name="Picture 2" descr="Ciclo sexual feminino - ciencianatural">
            <a:extLst>
              <a:ext uri="{FF2B5EF4-FFF2-40B4-BE49-F238E27FC236}">
                <a16:creationId xmlns:a16="http://schemas.microsoft.com/office/drawing/2014/main" id="{56ACC3A9-B001-49AB-A4CD-2921EC96858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553" y="844062"/>
            <a:ext cx="5934435" cy="4816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90448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B1BBA95D-28B8-4196-8D6D-8ECEC72D7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7707" y="1055078"/>
            <a:ext cx="3813278" cy="4251031"/>
          </a:xfrm>
        </p:spPr>
        <p:txBody>
          <a:bodyPr>
            <a:normAutofit fontScale="90000"/>
          </a:bodyPr>
          <a:lstStyle/>
          <a:p>
            <a:r>
              <a:rPr lang="pt-BR" dirty="0">
                <a:solidFill>
                  <a:srgbClr val="FFFFFF"/>
                </a:solidFill>
              </a:rPr>
              <a:t>Nesta imagem podemos perceber o desenvolvimento do endométrio (parede interna do útero)</a:t>
            </a:r>
          </a:p>
        </p:txBody>
      </p:sp>
      <p:pic>
        <p:nvPicPr>
          <p:cNvPr id="3074" name="Picture 2" descr="Ciclo hormonal feminino e a sexualidade - Passei dos 30 ...">
            <a:extLst>
              <a:ext uri="{FF2B5EF4-FFF2-40B4-BE49-F238E27FC236}">
                <a16:creationId xmlns:a16="http://schemas.microsoft.com/office/drawing/2014/main" id="{65682956-D9BD-4624-890D-51CA6C3D704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4574" y="84755"/>
            <a:ext cx="6672460" cy="6653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956261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792</Words>
  <Application>Microsoft Office PowerPoint</Application>
  <PresentationFormat>Widescreen</PresentationFormat>
  <Paragraphs>34</Paragraphs>
  <Slides>12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8" baseType="lpstr">
      <vt:lpstr>FZShuTi</vt:lpstr>
      <vt:lpstr>Arial</vt:lpstr>
      <vt:lpstr>Baskerville Old Face</vt:lpstr>
      <vt:lpstr>Calibri</vt:lpstr>
      <vt:lpstr>Calibri Light</vt:lpstr>
      <vt:lpstr>Tema do Office</vt:lpstr>
      <vt:lpstr>CICLO SEXUAL FEMININO</vt:lpstr>
      <vt:lpstr>O QUE É?</vt:lpstr>
      <vt:lpstr>O que acontece?</vt:lpstr>
      <vt:lpstr>O QUE ACONTECE?</vt:lpstr>
      <vt:lpstr>SUGESTÃO DE LEITURA</vt:lpstr>
      <vt:lpstr>Apresentação do PowerPoint</vt:lpstr>
      <vt:lpstr>EXPLICANDO A IMAGEM</vt:lpstr>
      <vt:lpstr>Esquema interno de um ovário e o amadurecimento do óvulo.</vt:lpstr>
      <vt:lpstr>Nesta imagem podemos perceber o desenvolvimento do endométrio (parede interna do útero)</vt:lpstr>
      <vt:lpstr>OBSERVAÇÕES</vt:lpstr>
      <vt:lpstr>OBSERVAÇÕES</vt:lpstr>
      <vt:lpstr>SUGESTÕES DE LEITURA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CICLO SEXUAL FEMININO</dc:title>
  <dc:creator>simone barbosa bolognini</dc:creator>
  <cp:lastModifiedBy>simone barbosa bolognini</cp:lastModifiedBy>
  <cp:revision>2</cp:revision>
  <dcterms:created xsi:type="dcterms:W3CDTF">2020-03-29T19:10:27Z</dcterms:created>
  <dcterms:modified xsi:type="dcterms:W3CDTF">2020-03-29T19:18:47Z</dcterms:modified>
</cp:coreProperties>
</file>